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83" r:id="rId2"/>
    <p:sldId id="257" r:id="rId3"/>
    <p:sldId id="279" r:id="rId4"/>
    <p:sldId id="281" r:id="rId5"/>
    <p:sldId id="282" r:id="rId6"/>
    <p:sldId id="271" r:id="rId7"/>
    <p:sldId id="272" r:id="rId8"/>
    <p:sldId id="274" r:id="rId9"/>
    <p:sldId id="276" r:id="rId10"/>
    <p:sldId id="275" r:id="rId11"/>
    <p:sldId id="277" r:id="rId12"/>
    <p:sldId id="278" r:id="rId13"/>
    <p:sldId id="280" r:id="rId14"/>
    <p:sldId id="273" r:id="rId15"/>
    <p:sldId id="256" r:id="rId16"/>
    <p:sldId id="259" r:id="rId17"/>
    <p:sldId id="270" r:id="rId18"/>
    <p:sldId id="269" r:id="rId19"/>
    <p:sldId id="260" r:id="rId20"/>
    <p:sldId id="263" r:id="rId21"/>
    <p:sldId id="264" r:id="rId22"/>
    <p:sldId id="265" r:id="rId23"/>
    <p:sldId id="268" r:id="rId24"/>
    <p:sldId id="266" r:id="rId25"/>
    <p:sldId id="267" r:id="rId26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99D"/>
    <a:srgbClr val="FA4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B08685-B498-4F6B-A449-FE669F79FFF8}">
  <a:tblStyle styleId="{F2B08685-B498-4F6B-A449-FE669F79FF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4"/>
    <p:restoredTop sz="74199"/>
  </p:normalViewPr>
  <p:slideViewPr>
    <p:cSldViewPr snapToGrid="0" snapToObjects="1">
      <p:cViewPr varScale="1">
        <p:scale>
          <a:sx n="55" d="100"/>
          <a:sy n="55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563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 you for coming.</a:t>
            </a:r>
            <a:r>
              <a:rPr lang="en-US" baseline="0" dirty="0" smtClean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ACTIVITY: Have backpack weight with heavy objects labelled: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aseline="0" dirty="0" smtClean="0"/>
              <a:t>Divorce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aseline="0" dirty="0" smtClean="0"/>
              <a:t>Debt </a:t>
            </a: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aseline="0" dirty="0" smtClean="0"/>
              <a:t>Poor health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03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50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76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164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95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3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736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534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 is when you are drinking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redbulls</a:t>
            </a:r>
            <a:r>
              <a:rPr lang="en-US" baseline="0" smtClean="0"/>
              <a:t> </a:t>
            </a: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277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4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80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 you for coming.</a:t>
            </a:r>
            <a:r>
              <a:rPr lang="en-US" baseline="0" dirty="0" smtClean="0"/>
              <a:t>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554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51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855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601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521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573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80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INSTRUCTION: Celebrate with those who share,</a:t>
            </a:r>
            <a:r>
              <a:rPr lang="en-US" baseline="0" dirty="0" smtClean="0"/>
              <a:t> celebrate the goals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7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INSTRUCTION: Celebrate with those who share,</a:t>
            </a:r>
            <a:r>
              <a:rPr lang="en-US" baseline="0" dirty="0" smtClean="0"/>
              <a:t> celebrate the goals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46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49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06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31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may have different beliefs but</a:t>
            </a:r>
            <a:r>
              <a:rPr lang="en-US" baseline="0" dirty="0" smtClean="0"/>
              <a:t> there are things that make all of us feel spiritually uplifted or renewed. Go to your source; yoga, cycling, Allah, God, shower. It is a silence that renews you. 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38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3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1950" algn="l" rtl="0"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1950" algn="l" rtl="0"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1950" algn="l" rtl="0"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1950" algn="l" rtl="0">
              <a:spcBef>
                <a:spcPts val="3200"/>
              </a:spcBef>
              <a:spcAft>
                <a:spcPts val="0"/>
              </a:spcAft>
              <a:buSzPts val="2100"/>
              <a:buFont typeface="Helvetica Neue"/>
              <a:buChar char="•"/>
              <a:defRPr sz="2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700" cy="7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700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7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corey@_____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onvene.com/location/tysons-corner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stample.co/link/libraries/59fb791544f4c5b7518e1dd2/the-2018-global-good-fund-summit" TargetMode="External"/><Relationship Id="rId5" Type="http://schemas.openxmlformats.org/officeDocument/2006/relationships/hyperlink" Target="http://globalgoodfund.org/" TargetMode="External"/><Relationship Id="rId6" Type="http://schemas.openxmlformats.org/officeDocument/2006/relationships/hyperlink" Target="https://docs.google.com/spreadsheets/d/e/2PACX-1vQ_NoODfdhLUHW8uLz1xj_s1wQSqGaEl_EwebP9YFgbMQQLuzhIHyBOYJE_acusVRmjCsjTtzTjvXvm/pubhtml?gid=484038958&amp;single=true" TargetMode="External"/><Relationship Id="rId7" Type="http://schemas.openxmlformats.org/officeDocument/2006/relationships/hyperlink" Target="mailto:daniel.meyer@globalgoodfund.org" TargetMode="External"/><Relationship Id="rId8" Type="http://schemas.openxmlformats.org/officeDocument/2006/relationships/hyperlink" Target="mailto:manolo.paez@globalgoodfund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7496" y="4366940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Backpack activity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08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740" y="4671740"/>
            <a:ext cx="11107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Make decisions that nourish and sustain you.</a:t>
            </a:r>
            <a:endParaRPr lang="en-US" sz="3200" dirty="0" smtClean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705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838" y="3288417"/>
            <a:ext cx="90893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Intellectual Capital</a:t>
            </a:r>
          </a:p>
          <a:p>
            <a:pPr algn="ctr"/>
            <a:endParaRPr lang="en-US" sz="4000" b="1" dirty="0">
              <a:solidFill>
                <a:srgbClr val="3EA99D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Knowledge can be a moving target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as the truth changes.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67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772" y="3288417"/>
            <a:ext cx="89514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5) Financial Capital</a:t>
            </a:r>
          </a:p>
          <a:p>
            <a:pPr algn="ctr"/>
            <a:endParaRPr lang="en-US" sz="4000" b="1" dirty="0">
              <a:solidFill>
                <a:srgbClr val="3EA99D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Is this your master? 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Though rated last does it make you 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sacrifice all other capital?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25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556" y="3288417"/>
            <a:ext cx="1153392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ACTIVITY</a:t>
            </a:r>
          </a:p>
          <a:p>
            <a:pPr algn="ctr"/>
            <a:endParaRPr lang="en-US" sz="4000" b="1" dirty="0">
              <a:solidFill>
                <a:srgbClr val="3EA99D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Take a 2 minutes to rank how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you have prioritized these capitals in practice,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and then create what the ideal is for you.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9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774759" y="1213490"/>
            <a:ext cx="6707232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96178"/>
              </p:ext>
            </p:extLst>
          </p:nvPr>
        </p:nvGraphicFramePr>
        <p:xfrm>
          <a:off x="-1" y="1986846"/>
          <a:ext cx="13004800" cy="6924072"/>
        </p:xfrm>
        <a:graphic>
          <a:graphicData uri="http://schemas.openxmlformats.org/drawingml/2006/table">
            <a:tbl>
              <a:tblPr firstRow="1" bandRow="1">
                <a:tableStyleId>{F2B08685-B498-4F6B-A449-FE669F79FFF8}</a:tableStyleId>
              </a:tblPr>
              <a:tblGrid>
                <a:gridCol w="2600960"/>
                <a:gridCol w="2600960"/>
                <a:gridCol w="2600960"/>
                <a:gridCol w="2600960"/>
                <a:gridCol w="2600960"/>
              </a:tblGrid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5 Capitals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Hollywood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Church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</a:t>
                      </a:r>
                      <a:endParaRPr lang="en-US" dirty="0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1) Spiritual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2) Relational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3) Physical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4) Intellectual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5) Financial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719168" y="4299612"/>
            <a:ext cx="115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smtClean="0">
                <a:solidFill>
                  <a:srgbClr val="53585F"/>
                </a:solidFill>
              </a:rPr>
              <a:t>Corey Carlson </a:t>
            </a: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5774759" y="1213490"/>
            <a:ext cx="6707232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327951" y="6498625"/>
            <a:ext cx="1073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16824"/>
                </a:solidFill>
                <a:hlinkClick r:id="rId3"/>
              </a:rPr>
              <a:t>corey@_____.com</a:t>
            </a:r>
            <a:r>
              <a:rPr lang="en-US" sz="2400" dirty="0" smtClean="0">
                <a:solidFill>
                  <a:srgbClr val="F16824"/>
                </a:solidFill>
              </a:rPr>
              <a:t> </a:t>
            </a:r>
            <a:endParaRPr sz="2400" dirty="0">
              <a:solidFill>
                <a:srgbClr val="F1682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402541" y="2599765"/>
            <a:ext cx="8570259" cy="35858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0000">
                <a:alpha val="0"/>
              </a:srgbClr>
            </a:outerShdw>
          </a:effectLst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Working incessantly, sacrificing diet, family and exercise will cause you to crash, removing all gains made by your shortcut.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300" b="1" dirty="0">
              <a:solidFill>
                <a:srgbClr val="F168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3300" b="1" dirty="0" err="1" smtClean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hardwork</a:t>
            </a:r>
            <a:r>
              <a:rPr lang="en-US" sz="3300" b="1" dirty="0" smtClean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 is finding balance. Let us work on that. </a:t>
            </a:r>
            <a:endParaRPr sz="2000" dirty="0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0118" y="1416423"/>
            <a:ext cx="8068235" cy="52891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A99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0564" y="251013"/>
            <a:ext cx="10829364" cy="432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art 5"/>
          <p:cNvSpPr/>
          <p:nvPr/>
        </p:nvSpPr>
        <p:spPr>
          <a:xfrm>
            <a:off x="9427204" y="2429436"/>
            <a:ext cx="2082710" cy="2082710"/>
          </a:xfrm>
          <a:prstGeom prst="heart">
            <a:avLst/>
          </a:prstGeom>
          <a:solidFill>
            <a:srgbClr val="FA4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9657100" y="3432433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Proactive</a:t>
            </a:r>
            <a:endParaRPr lang="en-US" sz="2400" dirty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1574090" y="2416045"/>
            <a:ext cx="2082710" cy="2082710"/>
          </a:xfrm>
          <a:prstGeom prst="heart">
            <a:avLst/>
          </a:prstGeom>
          <a:solidFill>
            <a:srgbClr val="FA4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6026" y="322657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iti TC Light" charset="-120"/>
                <a:ea typeface="Heiti TC Light" charset="-120"/>
                <a:cs typeface="Heiti TC Light" charset="-120"/>
              </a:rPr>
              <a:t>Reactive</a:t>
            </a:r>
            <a:endParaRPr lang="en-US" sz="24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455663" y="350954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iti TC Light" charset="-120"/>
                <a:ea typeface="Heiti TC Light" charset="-120"/>
                <a:cs typeface="Heiti TC Light" charset="-120"/>
              </a:rPr>
              <a:t>Reactive</a:t>
            </a:r>
            <a:endParaRPr lang="en-US" sz="24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937420" y="334278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Choice</a:t>
            </a:r>
            <a:endParaRPr lang="en-US" sz="2400" dirty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0" name="Arc 9"/>
          <p:cNvSpPr/>
          <p:nvPr/>
        </p:nvSpPr>
        <p:spPr>
          <a:xfrm rot="11658908">
            <a:off x="2009895" y="4602369"/>
            <a:ext cx="3406652" cy="26730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51575" y="6949518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iti TC Light" charset="-120"/>
                <a:ea typeface="Heiti TC Light" charset="-120"/>
                <a:cs typeface="Heiti TC Light" charset="-120"/>
              </a:rPr>
              <a:t>Prune</a:t>
            </a:r>
            <a:endParaRPr lang="en-US" sz="24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9" name="Bent-Up Arrow 18"/>
          <p:cNvSpPr/>
          <p:nvPr/>
        </p:nvSpPr>
        <p:spPr>
          <a:xfrm>
            <a:off x="7924799" y="6820214"/>
            <a:ext cx="2617694" cy="8983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223045" y="4498755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Heiti TC Light" charset="-120"/>
                <a:ea typeface="Heiti TC Light" charset="-120"/>
                <a:cs typeface="Heiti TC Light" charset="-120"/>
              </a:rPr>
              <a:t>Rest  OR    Crash</a:t>
            </a:r>
            <a:endParaRPr lang="en-US" sz="24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66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706677" y="4096140"/>
            <a:ext cx="2845653" cy="9958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0000">
                <a:alpha val="0"/>
              </a:srgbClr>
            </a:outerShdw>
          </a:effectLst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smtClean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You Count</a:t>
            </a:r>
            <a:endParaRPr sz="2000" dirty="0">
              <a:solidFill>
                <a:srgbClr val="FF99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694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417500" y="1606875"/>
            <a:ext cx="11426400" cy="7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0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641350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b="1" u="sng" dirty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Self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0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  <a:t>The “Self” genre of programming focuses on themes of self-knowledge, self-exploration,   and pathways toward individual growth and development;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6413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b="1" u="sng" dirty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Team</a:t>
            </a:r>
            <a:r>
              <a:rPr lang="en-US" sz="2000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  <a:t> The “Team” genre of programming focuses on themes of team engagement, cultivation, and cohesiveness; 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6413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b="1" u="sng" dirty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0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>
                <a:latin typeface="Trebuchet MS"/>
                <a:ea typeface="Trebuchet MS"/>
                <a:cs typeface="Trebuchet MS"/>
                <a:sym typeface="Trebuchet MS"/>
              </a:rPr>
              <a:t>The “Organization” genre of programming focuses on themes of organizational management, operations, and capacity-building; </a:t>
            </a:r>
            <a:r>
              <a:rPr lang="en-US" sz="2000" dirty="0" smtClean="0">
                <a:latin typeface="Trebuchet MS"/>
                <a:ea typeface="Trebuchet MS"/>
                <a:cs typeface="Trebuchet MS"/>
                <a:sym typeface="Trebuchet MS"/>
              </a:rPr>
              <a:t> . 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621075" y="1543050"/>
            <a:ext cx="11939400" cy="6667500"/>
          </a:xfrm>
          <a:prstGeom prst="rect">
            <a:avLst/>
          </a:prstGeom>
          <a:noFill/>
          <a:ln w="9525" cap="flat" cmpd="sng">
            <a:solidFill>
              <a:srgbClr val="F168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OUR OBJECTIVES</a:t>
            </a:r>
            <a:endParaRPr sz="3300" b="1" i="0" u="none" strike="noStrike" cap="none" dirty="0">
              <a:solidFill>
                <a:srgbClr val="F168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●"/>
            </a:pPr>
            <a:r>
              <a:rPr lang="en-US" sz="3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Today</a:t>
            </a:r>
            <a:endParaRPr sz="3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39019"/>
              </a:buClr>
              <a:buSzPts val="2400"/>
              <a:buFont typeface="Trebuchet MS"/>
              <a:buChar char="○"/>
            </a:pPr>
            <a:r>
              <a:rPr lang="en-US" sz="2400" dirty="0" smtClean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Commit to one change in behavior that will 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39019"/>
              </a:buClr>
              <a:buSzPts val="2400"/>
              <a:buFont typeface="Trebuchet MS"/>
              <a:buChar char="○"/>
            </a:pPr>
            <a:r>
              <a:rPr lang="en-US" sz="2400" dirty="0" smtClean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simply easy to do </a:t>
            </a:r>
            <a:r>
              <a:rPr lang="en-US" sz="2400" dirty="0" smtClean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plan for self care and long term sustainability</a:t>
            </a:r>
            <a:r>
              <a:rPr lang="en-US" sz="2400" dirty="0" smtClean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39019"/>
              </a:buClr>
              <a:buSzPts val="2400"/>
              <a:buFont typeface="Trebuchet MS"/>
              <a:buChar char="○"/>
            </a:pPr>
            <a:r>
              <a:rPr lang="en-US" sz="2400" dirty="0" smtClean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Share tools that help you ”arrive” with life as opposed to fat, tired  and burned out.</a:t>
            </a:r>
            <a:r>
              <a:rPr lang="en-US" sz="2400" dirty="0" smtClean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 dirty="0">
              <a:solidFill>
                <a:srgbClr val="F390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●"/>
            </a:pPr>
            <a:r>
              <a:rPr lang="en-US" sz="30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Beyond </a:t>
            </a:r>
            <a:r>
              <a:rPr lang="en-US" sz="3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Summit</a:t>
            </a:r>
            <a:endParaRPr sz="3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39019"/>
              </a:buClr>
              <a:buSzPts val="2400"/>
              <a:buFont typeface="Trebuchet MS"/>
              <a:buChar char="○"/>
            </a:pPr>
            <a:r>
              <a:rPr lang="en-US" sz="2400" dirty="0">
                <a:solidFill>
                  <a:srgbClr val="F39019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facilitator experience feedback</a:t>
            </a:r>
            <a:endParaRPr sz="2400" dirty="0">
              <a:solidFill>
                <a:srgbClr val="F390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434343"/>
              </a:buClr>
              <a:buSzPts val="2400"/>
              <a:buFont typeface="Trebuchet MS"/>
              <a:buChar char="○"/>
            </a:pPr>
            <a:r>
              <a:rPr lang="en-US" sz="2400" dirty="0" smtClean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Find a way to hold yourself accountable, leveraging your team </a:t>
            </a:r>
            <a:endParaRPr sz="2400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79362" y="147467"/>
            <a:ext cx="441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3585F"/>
                </a:solidFill>
              </a:rPr>
              <a:t>7</a:t>
            </a:r>
            <a:endParaRPr sz="4400">
              <a:solidFill>
                <a:srgbClr val="53585F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91" y="107380"/>
            <a:ext cx="478800" cy="8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999955" y="64917"/>
            <a:ext cx="1100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The Global Good Fund</a:t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620950" y="1543050"/>
            <a:ext cx="5697300" cy="77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OUR SESSION TEMPLATES</a:t>
            </a:r>
            <a:endParaRPr sz="3300" b="1" dirty="0">
              <a:solidFill>
                <a:srgbClr val="F168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 dirty="0">
                <a:latin typeface="Trebuchet MS"/>
                <a:ea typeface="Trebuchet MS"/>
                <a:cs typeface="Trebuchet MS"/>
                <a:sym typeface="Trebuchet MS"/>
              </a:rPr>
              <a:t>Be sure to: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CONFIRM date/time of session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NOTE of session duration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ADD preferred seating arrangement/special tech requirements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EDIT session description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ADD links to document files/website links/resources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SPECIFY if/which of these resources should be shared with audience members prior to summit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Font typeface="Trebuchet MS"/>
              <a:buChar char="●"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GET TO KNOW your </a:t>
            </a:r>
            <a:r>
              <a:rPr lang="en-US" sz="24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room assignment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250" y="2258326"/>
            <a:ext cx="6291976" cy="668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79362" y="147467"/>
            <a:ext cx="441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3585F"/>
                </a:solidFill>
              </a:rPr>
              <a:t>8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91" y="107380"/>
            <a:ext cx="478800" cy="8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999955" y="64917"/>
            <a:ext cx="11004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The Global Good Fund</a:t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436300" y="2240500"/>
            <a:ext cx="5094300" cy="3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000" u="sng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l="140" r="-139"/>
          <a:stretch/>
        </p:blipFill>
        <p:spPr>
          <a:xfrm>
            <a:off x="287725" y="2240500"/>
            <a:ext cx="6480001" cy="226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t="612" b="602"/>
          <a:stretch/>
        </p:blipFill>
        <p:spPr>
          <a:xfrm>
            <a:off x="287725" y="7072150"/>
            <a:ext cx="6479999" cy="242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7725" y="4581775"/>
            <a:ext cx="6480003" cy="22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6982525" y="1849800"/>
            <a:ext cx="5697300" cy="77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300" b="1">
              <a:solidFill>
                <a:srgbClr val="F168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All session materials, links, and resources will be housed online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Available digitally during and after Summit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Saves on paper, mitigates loss of materials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Font typeface="Trebuchet MS"/>
              <a:buChar char="●"/>
            </a:pPr>
            <a:r>
              <a:rPr lang="en-US" sz="3000">
                <a:latin typeface="Trebuchet MS"/>
                <a:ea typeface="Trebuchet MS"/>
                <a:cs typeface="Trebuchet MS"/>
                <a:sym typeface="Trebuchet MS"/>
              </a:rPr>
              <a:t>Better allows for follow-up and application with local teams after Summit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87725" y="1429546"/>
            <a:ext cx="99237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300" b="1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OUR DIGITAL RESOURCES PORTFOLIO</a:t>
            </a:r>
            <a:endParaRPr sz="8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038478" y="2917364"/>
            <a:ext cx="10194600" cy="328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you nourish your spiritual self?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yoga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praying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meditation</a:t>
            </a:r>
            <a:endParaRPr sz="30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065128" y="101599"/>
            <a:ext cx="1087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500">
                <a:solidFill>
                  <a:schemeClr val="dk2"/>
                </a:solidFill>
              </a:rPr>
              <a:t>The Global Good Fund</a:t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863225" y="3728350"/>
            <a:ext cx="1019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53585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Adhere to session description while personalizing</a:t>
            </a:r>
            <a:endParaRPr sz="30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863231" y="6526479"/>
            <a:ext cx="1019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Prioritize impact over transmission of knowledge</a:t>
            </a:r>
            <a:endParaRPr sz="2400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1863231" y="8004744"/>
            <a:ext cx="1019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Close with </a:t>
            </a:r>
            <a:r>
              <a:rPr lang="en-US" sz="3000" dirty="0" err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actionables</a:t>
            </a:r>
            <a:r>
              <a:rPr lang="en-US" sz="30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 and post-summit applications</a:t>
            </a:r>
            <a:endParaRPr sz="24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863231" y="2307765"/>
            <a:ext cx="1019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Nurture engagement &amp; involvement</a:t>
            </a:r>
            <a:endParaRPr sz="30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863231" y="5048220"/>
            <a:ext cx="1019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Encourage guests to share, converse, move</a:t>
            </a:r>
            <a:endParaRPr sz="24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91" y="107380"/>
            <a:ext cx="478800" cy="8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179362" y="147467"/>
            <a:ext cx="441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3585F"/>
                </a:solidFill>
              </a:rPr>
              <a:t>9</a:t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701200" y="1237075"/>
            <a:ext cx="62901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300" b="1" dirty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OUR STRATEGIES FOR SUCCESS</a:t>
            </a:r>
            <a:endParaRPr sz="3300" b="1" dirty="0">
              <a:solidFill>
                <a:srgbClr val="F168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5372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014625" y="-63725"/>
            <a:ext cx="11099700" cy="11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Global Good Fund</a:t>
            </a:r>
            <a:endParaRPr/>
          </a:p>
        </p:txBody>
      </p:sp>
      <p:graphicFrame>
        <p:nvGraphicFramePr>
          <p:cNvPr id="148" name="Shape 148"/>
          <p:cNvGraphicFramePr/>
          <p:nvPr/>
        </p:nvGraphicFramePr>
        <p:xfrm>
          <a:off x="952513" y="2936275"/>
          <a:ext cx="11523700" cy="3281680"/>
        </p:xfrm>
        <a:graphic>
          <a:graphicData uri="http://schemas.openxmlformats.org/drawingml/2006/table">
            <a:tbl>
              <a:tblPr>
                <a:noFill/>
                <a:tableStyleId>{F2B08685-B498-4F6B-A449-FE669F79FFF8}</a:tableStyleId>
              </a:tblPr>
              <a:tblGrid>
                <a:gridCol w="2000100"/>
                <a:gridCol w="7271600"/>
                <a:gridCol w="225200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DATE</a:t>
                      </a:r>
                      <a:endParaRPr b="1" u="sng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ACTION/DELIVERABLE</a:t>
                      </a:r>
                      <a:endParaRPr b="1" u="sng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LEAD/SUPPORT</a:t>
                      </a:r>
                      <a:endParaRPr b="1" u="sng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MARCH 22, 2018</a:t>
                      </a:r>
                      <a:endParaRPr sz="16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Attend one of three facilitator orientation meetings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DANIEL/YOU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MARCH 25, 2018</a:t>
                      </a:r>
                      <a:endParaRPr sz="16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Finalize Google Document edits/corrections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YOU/DANIEL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APRIL 13, 2018</a:t>
                      </a:r>
                      <a:endParaRPr sz="16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Submit any links, materials, or resources you would like added to digital portfolio (if not previously added to Google Doc template)</a:t>
                      </a:r>
                      <a:endParaRPr sz="16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YOU/DANIEL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APRIL 20, 2018</a:t>
                      </a:r>
                      <a:endParaRPr sz="16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Submit final presentation documents for final review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YOU/DANIEL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APRIL 25-28, 2018</a:t>
                      </a:r>
                      <a:endParaRPr sz="16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Facilitate session during allotted time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YOU/GGF STAFF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MAY 4, 2018</a:t>
                      </a:r>
                      <a:endParaRPr sz="16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Provide/complete Summit ‘18 Facilitator survey/feedback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YOU/DANIEL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MAY 15, 2018</a:t>
                      </a:r>
                      <a:endParaRPr sz="16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Receive session feedback from audience members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DANIEL/YOU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149" name="Shape 149"/>
          <p:cNvSpPr/>
          <p:nvPr/>
        </p:nvSpPr>
        <p:spPr>
          <a:xfrm>
            <a:off x="70676" y="147475"/>
            <a:ext cx="7332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3585F"/>
                </a:solidFill>
              </a:rPr>
              <a:t>10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866" y="107430"/>
            <a:ext cx="478800" cy="8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896300" y="1915663"/>
            <a:ext cx="54156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300" b="1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OUR TIMELINE</a:t>
            </a:r>
            <a:endParaRPr sz="3300" b="1">
              <a:solidFill>
                <a:srgbClr val="F168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52" name="Shape 152"/>
          <p:cNvGraphicFramePr/>
          <p:nvPr/>
        </p:nvGraphicFramePr>
        <p:xfrm>
          <a:off x="10224213" y="7334825"/>
          <a:ext cx="2252000" cy="1524000"/>
        </p:xfrm>
        <a:graphic>
          <a:graphicData uri="http://schemas.openxmlformats.org/drawingml/2006/table">
            <a:tbl>
              <a:tblPr>
                <a:noFill/>
                <a:tableStyleId>{F2B08685-B498-4F6B-A449-FE669F79FFF8}</a:tableStyleId>
              </a:tblPr>
              <a:tblGrid>
                <a:gridCol w="2252000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KEY</a:t>
                      </a:r>
                      <a:endParaRPr sz="1200" b="1" u="sng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*Deliverable Prior to Summit</a:t>
                      </a:r>
                      <a:endParaRPr sz="12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*Deliverable During Summit</a:t>
                      </a:r>
                      <a:endParaRPr sz="12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*Deliverable Post-Summit</a:t>
                      </a:r>
                      <a:endParaRPr sz="12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065203" y="64974"/>
            <a:ext cx="1087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2"/>
                </a:solidFill>
              </a:rPr>
              <a:t>The Global Good Fund</a:t>
            </a:r>
            <a:endParaRPr sz="5500">
              <a:solidFill>
                <a:srgbClr val="53585F"/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890115" y="6939467"/>
            <a:ext cx="441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91" y="107380"/>
            <a:ext cx="478800" cy="8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179362" y="147467"/>
            <a:ext cx="441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20950" y="1369900"/>
            <a:ext cx="11882700" cy="6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F16824"/>
                </a:solidFill>
                <a:latin typeface="Trebuchet MS"/>
                <a:ea typeface="Trebuchet MS"/>
                <a:cs typeface="Trebuchet MS"/>
                <a:sym typeface="Trebuchet MS"/>
              </a:rPr>
              <a:t>OUR HELPFUL LINKS</a:t>
            </a:r>
            <a:endParaRPr sz="1800" dirty="0">
              <a:solidFill>
                <a:srgbClr val="BD5B0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rebuchet MS"/>
              <a:buAutoNum type="arabicPeriod"/>
            </a:pPr>
            <a:r>
              <a:rPr lang="en-US" sz="2400" u="sng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Learning Resources Folder (Stample Digital Portfolio)</a:t>
            </a:r>
            <a:endParaRPr sz="2400" dirty="0">
              <a:solidFill>
                <a:srgbClr val="FF26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rebuchet MS"/>
              <a:buAutoNum type="arabicPeriod"/>
            </a:pPr>
            <a:r>
              <a:rPr lang="en-US" sz="2400" u="sng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Stakeholder Bios and Background (Click on “Our People”)</a:t>
            </a:r>
            <a:endParaRPr sz="2400" dirty="0">
              <a:solidFill>
                <a:srgbClr val="FF26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rebuchet MS"/>
              <a:buAutoNum type="arabicPeriod"/>
            </a:pPr>
            <a:r>
              <a:rPr lang="en-US" sz="2400" u="sng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Tentative Summit 2018 Agenda</a:t>
            </a:r>
            <a:endParaRPr sz="2400" dirty="0">
              <a:solidFill>
                <a:srgbClr val="FF26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rebuchet MS"/>
              <a:buAutoNum type="arabicPeriod"/>
            </a:pPr>
            <a:r>
              <a:rPr lang="en-US" sz="24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Your Adoring Fans:</a:t>
            </a:r>
            <a:endParaRPr sz="24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Trebuchet MS"/>
              <a:buAutoNum type="alphaLcPeriod"/>
            </a:pPr>
            <a:r>
              <a:rPr lang="en-US" sz="24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Daniel Meyer, Outgoing GGF COO &amp; Under A Tree Founder/President</a:t>
            </a:r>
            <a:endParaRPr sz="24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81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rebuchet MS"/>
              <a:buAutoNum type="romanLcPeriod"/>
            </a:pPr>
            <a:r>
              <a:rPr lang="en-US" sz="2400" u="sng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daniel.meyer@globalgoodfund.org</a:t>
            </a:r>
            <a:r>
              <a:rPr lang="en-US" sz="2400" dirty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 (until March 30th)</a:t>
            </a:r>
            <a:endParaRPr sz="2400" dirty="0">
              <a:solidFill>
                <a:srgbClr val="53585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81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rebuchet MS"/>
              <a:buAutoNum type="romanLcPeriod"/>
            </a:pPr>
            <a:r>
              <a:rPr lang="en-US" sz="2400" u="sng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daniel@underatree.org</a:t>
            </a:r>
            <a:r>
              <a:rPr lang="en-US" sz="2400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(post March 30th)</a:t>
            </a:r>
            <a:endParaRPr sz="2400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AutoNum type="alphaLcPeriod"/>
            </a:pPr>
            <a:r>
              <a:rPr lang="en-US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Manolo </a:t>
            </a:r>
            <a:r>
              <a:rPr lang="en-US" sz="2400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Paez</a:t>
            </a:r>
            <a:r>
              <a:rPr lang="en-US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Chief of Staff &amp; Summit/Gala 2018 Coordinator</a:t>
            </a:r>
            <a:endParaRPr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810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2"/>
              </a:buClr>
              <a:buSzPts val="2400"/>
              <a:buFont typeface="Trebuchet MS"/>
              <a:buAutoNum type="romanLcPeriod"/>
            </a:pPr>
            <a:r>
              <a:rPr lang="en-US" sz="2400" u="sng" dirty="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manolo.paez@globalgoodfund.org</a:t>
            </a:r>
            <a:r>
              <a:rPr lang="en-US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 dirty="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-48048" y="147475"/>
            <a:ext cx="8964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3585F"/>
                </a:solidFill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8415" y="2350571"/>
            <a:ext cx="74911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where are you with self care?</a:t>
            </a:r>
          </a:p>
          <a:p>
            <a:pPr algn="ctr"/>
            <a:endParaRPr lang="en-US" sz="4000" b="1" dirty="0" smtClean="0">
              <a:solidFill>
                <a:srgbClr val="3EA99D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How does failure show up: </a:t>
            </a:r>
          </a:p>
          <a:p>
            <a:pPr algn="ctr"/>
            <a:endParaRPr lang="en-US" sz="4000" b="1" dirty="0" smtClean="0">
              <a:solidFill>
                <a:srgbClr val="3EA99D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look: tired, over/under weight</a:t>
            </a:r>
          </a:p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sound: husband nagging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60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0186" y="3288417"/>
            <a:ext cx="76626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ACTIVITY</a:t>
            </a:r>
          </a:p>
          <a:p>
            <a:pPr algn="ctr"/>
            <a:endParaRPr lang="en-US" sz="4000" b="1" dirty="0">
              <a:solidFill>
                <a:srgbClr val="3EA99D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Where do you want to be with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iti TC Light" charset="-120"/>
                <a:ea typeface="Heiti TC Light" charset="-120"/>
                <a:cs typeface="Heiti TC Light" charset="-120"/>
              </a:rPr>
              <a:t>self care?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70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33102"/>
              </p:ext>
            </p:extLst>
          </p:nvPr>
        </p:nvGraphicFramePr>
        <p:xfrm>
          <a:off x="539262" y="656491"/>
          <a:ext cx="12145107" cy="7906641"/>
        </p:xfrm>
        <a:graphic>
          <a:graphicData uri="http://schemas.openxmlformats.org/drawingml/2006/table">
            <a:tbl>
              <a:tblPr firstRow="1" bandRow="1">
                <a:tableStyleId>{F2B08685-B498-4F6B-A449-FE669F79FFF8}</a:tableStyleId>
              </a:tblPr>
              <a:tblGrid>
                <a:gridCol w="3681046"/>
                <a:gridCol w="4415692"/>
                <a:gridCol w="4048369"/>
              </a:tblGrid>
              <a:tr h="248881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 smtClean="0"/>
                        <a:t>Where am I with this?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Where do I want to be? </a:t>
                      </a:r>
                      <a:endParaRPr lang="en-US" sz="4400" dirty="0"/>
                    </a:p>
                  </a:txBody>
                  <a:tcPr/>
                </a:tc>
              </a:tr>
              <a:tr h="901743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Body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</a:tr>
              <a:tr h="1017325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Knowledge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</a:tr>
              <a:tr h="901743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Finances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</a:tr>
              <a:tr h="1695277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Relationships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</a:tr>
              <a:tr h="901743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84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774759" y="1213490"/>
            <a:ext cx="6707232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96178"/>
              </p:ext>
            </p:extLst>
          </p:nvPr>
        </p:nvGraphicFramePr>
        <p:xfrm>
          <a:off x="-1" y="1986846"/>
          <a:ext cx="13004800" cy="6924072"/>
        </p:xfrm>
        <a:graphic>
          <a:graphicData uri="http://schemas.openxmlformats.org/drawingml/2006/table">
            <a:tbl>
              <a:tblPr firstRow="1" bandRow="1">
                <a:tableStyleId>{F2B08685-B498-4F6B-A449-FE669F79FFF8}</a:tableStyleId>
              </a:tblPr>
              <a:tblGrid>
                <a:gridCol w="2600960"/>
                <a:gridCol w="2600960"/>
                <a:gridCol w="2600960"/>
                <a:gridCol w="2600960"/>
                <a:gridCol w="2600960"/>
              </a:tblGrid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5 Capitals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Hollywood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Church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</a:t>
                      </a:r>
                      <a:endParaRPr lang="en-US" dirty="0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1) Spiritual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2) Relational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3) Physical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4) Intellectual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012">
                <a:tc>
                  <a:txBody>
                    <a:bodyPr/>
                    <a:lstStyle/>
                    <a:p>
                      <a:r>
                        <a:rPr lang="en-US" dirty="0" smtClean="0"/>
                        <a:t>5) Financial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23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44" y="3836894"/>
            <a:ext cx="7463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1. Spiritual </a:t>
            </a:r>
          </a:p>
          <a:p>
            <a:pPr algn="ctr"/>
            <a:endParaRPr lang="en-US" sz="3200" dirty="0">
              <a:latin typeface="Heiti TC Light" charset="-120"/>
              <a:ea typeface="Heiti TC Light" charset="-120"/>
              <a:cs typeface="Heiti TC Light" charset="-120"/>
            </a:endParaRPr>
          </a:p>
          <a:p>
            <a:pPr algn="ctr"/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What renews you? gives you energy?</a:t>
            </a:r>
            <a:endParaRPr lang="en-US" sz="32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074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042" y="2899048"/>
            <a:ext cx="107901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Relational Capital</a:t>
            </a:r>
          </a:p>
          <a:p>
            <a:pPr algn="ctr"/>
            <a:endParaRPr lang="en-US" sz="3200" dirty="0">
              <a:latin typeface="Heiti TC Light" charset="-120"/>
              <a:ea typeface="Heiti TC Light" charset="-120"/>
              <a:cs typeface="Heiti TC Light" charset="-12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Who helped put you in this position of leadership? </a:t>
            </a:r>
          </a:p>
          <a:p>
            <a:pPr lvl="2"/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           -Have you neglected them? </a:t>
            </a:r>
          </a:p>
          <a:p>
            <a:pPr lvl="2"/>
            <a:endParaRPr lang="en-US" sz="3200" dirty="0" smtClean="0">
              <a:latin typeface="Heiti TC Light" charset="-120"/>
              <a:ea typeface="Heiti TC Light" charset="-120"/>
              <a:cs typeface="Heiti TC Light" charset="-120"/>
            </a:endParaRPr>
          </a:p>
          <a:p>
            <a:pPr marL="457200" lvl="2" indent="-457200">
              <a:buFont typeface="Arial" charset="0"/>
              <a:buChar char="•"/>
            </a:pPr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Parents, friends, mentors? </a:t>
            </a:r>
          </a:p>
          <a:p>
            <a:pPr lvl="2"/>
            <a:r>
              <a:rPr lang="en-US" sz="3200" dirty="0">
                <a:latin typeface="Heiti TC Light" charset="-120"/>
                <a:ea typeface="Heiti TC Light" charset="-120"/>
                <a:cs typeface="Heiti TC Light" charset="-120"/>
              </a:rPr>
              <a:t> </a:t>
            </a:r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          -Are you nourishing them? </a:t>
            </a:r>
          </a:p>
          <a:p>
            <a:pPr lvl="2"/>
            <a:endParaRPr lang="en-US" sz="3200" dirty="0" smtClean="0">
              <a:latin typeface="Heiti TC Light" charset="-120"/>
              <a:ea typeface="Heiti TC Light" charset="-120"/>
              <a:cs typeface="Heiti TC Light" charset="-120"/>
            </a:endParaRPr>
          </a:p>
          <a:p>
            <a:pPr marL="457200" lvl="2" indent="-457200">
              <a:buFont typeface="Arial" charset="0"/>
              <a:buChar char="•"/>
            </a:pPr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Are you allowing yourself to be nourished by them? </a:t>
            </a:r>
          </a:p>
        </p:txBody>
      </p:sp>
    </p:spTree>
    <p:extLst>
      <p:ext uri="{BB962C8B-B14F-4D97-AF65-F5344CB8AC3E}">
        <p14:creationId xmlns:p14="http://schemas.microsoft.com/office/powerpoint/2010/main" val="119608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243" y="3344525"/>
            <a:ext cx="1153553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EA99D"/>
                </a:solidFill>
                <a:latin typeface="Heiti TC Light" charset="-120"/>
                <a:ea typeface="Heiti TC Light" charset="-120"/>
                <a:cs typeface="Heiti TC Light" charset="-120"/>
              </a:rPr>
              <a:t>Physical Capital</a:t>
            </a:r>
          </a:p>
          <a:p>
            <a:pPr algn="ctr"/>
            <a:endParaRPr lang="en-US" sz="3200" dirty="0">
              <a:latin typeface="Heiti TC Light" charset="-120"/>
              <a:ea typeface="Heiti TC Light" charset="-120"/>
              <a:cs typeface="Heiti TC Light" charset="-12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FOOD: Sometimes your starting point is NOT eating well,</a:t>
            </a:r>
            <a:endParaRPr lang="en-US" sz="3200" dirty="0"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en-US" sz="3200" dirty="0" smtClean="0">
                <a:latin typeface="Heiti TC Light" charset="-120"/>
                <a:ea typeface="Heiti TC Light" charset="-120"/>
                <a:cs typeface="Heiti TC Light" charset="-120"/>
              </a:rPr>
              <a:t>its remembering to eat. </a:t>
            </a:r>
          </a:p>
        </p:txBody>
      </p:sp>
    </p:spTree>
    <p:extLst>
      <p:ext uri="{BB962C8B-B14F-4D97-AF65-F5344CB8AC3E}">
        <p14:creationId xmlns:p14="http://schemas.microsoft.com/office/powerpoint/2010/main" val="130781873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1158</Words>
  <Application>Microsoft Macintosh PowerPoint</Application>
  <PresentationFormat>Custom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Avenir</vt:lpstr>
      <vt:lpstr>Calibri</vt:lpstr>
      <vt:lpstr>Heiti TC Light</vt:lpstr>
      <vt:lpstr>Helvetica Neue</vt:lpstr>
      <vt:lpstr>Trebuchet MS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Global Good Fund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22</cp:revision>
  <dcterms:modified xsi:type="dcterms:W3CDTF">2018-04-21T06:20:36Z</dcterms:modified>
</cp:coreProperties>
</file>